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2"/>
  </p:notesMasterIdLst>
  <p:sldIdLst>
    <p:sldId id="258" r:id="rId2"/>
    <p:sldId id="373" r:id="rId3"/>
    <p:sldId id="372" r:id="rId4"/>
    <p:sldId id="362" r:id="rId5"/>
    <p:sldId id="363" r:id="rId6"/>
    <p:sldId id="378" r:id="rId7"/>
    <p:sldId id="377" r:id="rId8"/>
    <p:sldId id="370" r:id="rId9"/>
    <p:sldId id="368" r:id="rId10"/>
    <p:sldId id="367" r:id="rId11"/>
    <p:sldId id="371" r:id="rId12"/>
    <p:sldId id="369" r:id="rId13"/>
    <p:sldId id="379" r:id="rId14"/>
    <p:sldId id="381" r:id="rId15"/>
    <p:sldId id="366" r:id="rId16"/>
    <p:sldId id="375" r:id="rId17"/>
    <p:sldId id="374" r:id="rId18"/>
    <p:sldId id="376" r:id="rId19"/>
    <p:sldId id="380" r:id="rId20"/>
    <p:sldId id="259" r:id="rId21"/>
    <p:sldId id="311" r:id="rId22"/>
    <p:sldId id="329" r:id="rId23"/>
    <p:sldId id="326" r:id="rId24"/>
    <p:sldId id="323" r:id="rId25"/>
    <p:sldId id="330" r:id="rId26"/>
    <p:sldId id="315" r:id="rId27"/>
    <p:sldId id="331" r:id="rId28"/>
    <p:sldId id="327" r:id="rId29"/>
    <p:sldId id="334" r:id="rId30"/>
    <p:sldId id="338" r:id="rId31"/>
    <p:sldId id="336" r:id="rId32"/>
    <p:sldId id="339" r:id="rId33"/>
    <p:sldId id="335" r:id="rId34"/>
    <p:sldId id="341" r:id="rId35"/>
    <p:sldId id="337" r:id="rId36"/>
    <p:sldId id="342" r:id="rId37"/>
    <p:sldId id="33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33" r:id="rId48"/>
    <p:sldId id="352" r:id="rId49"/>
    <p:sldId id="355" r:id="rId50"/>
    <p:sldId id="356" r:id="rId51"/>
    <p:sldId id="357" r:id="rId52"/>
    <p:sldId id="359" r:id="rId53"/>
    <p:sldId id="360" r:id="rId54"/>
    <p:sldId id="354" r:id="rId55"/>
    <p:sldId id="358" r:id="rId56"/>
    <p:sldId id="328" r:id="rId57"/>
    <p:sldId id="260" r:id="rId58"/>
    <p:sldId id="340" r:id="rId59"/>
    <p:sldId id="280" r:id="rId60"/>
    <p:sldId id="287" r:id="rId61"/>
    <p:sldId id="299" r:id="rId62"/>
    <p:sldId id="283" r:id="rId63"/>
    <p:sldId id="284" r:id="rId64"/>
    <p:sldId id="308" r:id="rId65"/>
    <p:sldId id="303" r:id="rId66"/>
    <p:sldId id="305" r:id="rId67"/>
    <p:sldId id="317" r:id="rId68"/>
    <p:sldId id="316" r:id="rId69"/>
    <p:sldId id="322" r:id="rId70"/>
    <p:sldId id="285" r:id="rId71"/>
    <p:sldId id="286" r:id="rId72"/>
    <p:sldId id="319" r:id="rId73"/>
    <p:sldId id="290" r:id="rId74"/>
    <p:sldId id="291" r:id="rId75"/>
    <p:sldId id="292" r:id="rId76"/>
    <p:sldId id="293" r:id="rId77"/>
    <p:sldId id="314" r:id="rId78"/>
    <p:sldId id="307" r:id="rId79"/>
    <p:sldId id="306" r:id="rId80"/>
    <p:sldId id="278" r:id="rId81"/>
    <p:sldId id="265" r:id="rId82"/>
    <p:sldId id="296" r:id="rId83"/>
    <p:sldId id="277" r:id="rId84"/>
    <p:sldId id="279" r:id="rId85"/>
    <p:sldId id="282" r:id="rId86"/>
    <p:sldId id="298" r:id="rId87"/>
    <p:sldId id="309" r:id="rId88"/>
    <p:sldId id="281" r:id="rId89"/>
    <p:sldId id="310" r:id="rId90"/>
    <p:sldId id="289" r:id="rId91"/>
    <p:sldId id="297" r:id="rId92"/>
    <p:sldId id="304" r:id="rId93"/>
    <p:sldId id="288" r:id="rId94"/>
    <p:sldId id="300" r:id="rId95"/>
    <p:sldId id="301" r:id="rId96"/>
    <p:sldId id="302" r:id="rId97"/>
    <p:sldId id="320" r:id="rId98"/>
    <p:sldId id="321" r:id="rId99"/>
    <p:sldId id="324" r:id="rId100"/>
    <p:sldId id="325" r:id="rId10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842"/>
    <a:srgbClr val="000000"/>
    <a:srgbClr val="74B942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1"/>
    <p:restoredTop sz="96234"/>
  </p:normalViewPr>
  <p:slideViewPr>
    <p:cSldViewPr snapToGrid="0">
      <p:cViewPr varScale="1">
        <p:scale>
          <a:sx n="125" d="100"/>
          <a:sy n="125" d="100"/>
        </p:scale>
        <p:origin x="336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17.03.24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icecube.wisc.edu/event/168/contributions/9639/attachments/7509/9662/prompt_muons_GrandRapids_2023_pgutjahr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nts.icecube.wisc.edu/event/168/contributions/9762/attachments/7507/9661/CollaborationMeetingGrandRapids.pdf" TargetMode="Externa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9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vents.icecube.wisc.edu/event/168/contributions/9639/attachments/7509/9662/prompt_muons_GrandRapids_2023_pgutjahr.pdf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Spring </a:t>
            </a:r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Collaboration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Meeting Münster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March 18,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1270209"/>
            <a:ext cx="4567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No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Tested NNMFit 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at entry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2738E3-1348-2B83-F7EA-B1AD4141F12C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3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092712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83DC0-76F5-93A5-C656-21DAB4D49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D5660-91BD-9242-541C-12E4456E5F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FC306-5353-C23F-A072-43C6C68C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F2BBAC-6AE8-9286-9F9E-7BFA03A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8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573" y="803949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871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791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b="0" dirty="0" err="1">
                    <a:ea typeface="Cambria Math" panose="02040503050406030204" pitchFamily="18" charset="0"/>
                  </a:rPr>
                  <a:t>maximize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936475"/>
              </a:xfrm>
              <a:prstGeom prst="rect">
                <a:avLst/>
              </a:prstGeom>
              <a:blipFill>
                <a:blip r:embed="rId8"/>
                <a:stretch>
                  <a:fillRect l="-3774" t="-9333" r="-3774"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709454" y="184031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182623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511293" y="234396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96164" y="226625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988470"/>
            <a:ext cx="1818564" cy="89461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02C6-F08C-D5BE-490A-9FE4EE34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event rate – leading muons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3D2F3-D37E-473C-D441-0AD5B3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CF900-51EB-2103-E1BC-5CA40F20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86BCD-8D1A-C540-7CA5-7775A079090F}"/>
              </a:ext>
            </a:extLst>
          </p:cNvPr>
          <p:cNvSpPr txBox="1"/>
          <p:nvPr/>
        </p:nvSpPr>
        <p:spPr>
          <a:xfrm>
            <a:off x="2880759" y="598701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Proxy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FB96F-187A-6A66-2815-A1804C81AC7F}"/>
              </a:ext>
            </a:extLst>
          </p:cNvPr>
          <p:cNvSpPr txBox="1"/>
          <p:nvPr/>
        </p:nvSpPr>
        <p:spPr>
          <a:xfrm rot="16200000">
            <a:off x="104110" y="362668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Target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9F55AB8-7345-98FD-DF3E-8D36A16BCE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0CD2047-194F-728B-EBF7-2FF2AEC0F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5F1906-514C-F5B2-1BD6-326F3E1D94EE}"/>
              </a:ext>
            </a:extLst>
          </p:cNvPr>
          <p:cNvSpPr txBox="1"/>
          <p:nvPr/>
        </p:nvSpPr>
        <p:spPr>
          <a:xfrm>
            <a:off x="7406640" y="386564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74B842"/>
                </a:solidFill>
              </a:rPr>
              <a:t>little statistics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57CF99-D44A-6998-443A-0AA998D8793B}"/>
              </a:ext>
            </a:extLst>
          </p:cNvPr>
          <p:cNvCxnSpPr>
            <a:cxnSpLocks/>
          </p:cNvCxnSpPr>
          <p:nvPr/>
        </p:nvCxnSpPr>
        <p:spPr>
          <a:xfrm flipH="1" flipV="1">
            <a:off x="7508240" y="2743200"/>
            <a:ext cx="284480" cy="110216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068665-FEEF-92E8-F213-299B5703F97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585168" y="4019529"/>
            <a:ext cx="1239552" cy="74951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454FD0-973C-4D95-9C7D-38A5F6EBD1A0}"/>
              </a:ext>
            </a:extLst>
          </p:cNvPr>
          <p:cNvSpPr txBox="1"/>
          <p:nvPr/>
        </p:nvSpPr>
        <p:spPr>
          <a:xfrm>
            <a:off x="6295100" y="6277990"/>
            <a:ext cx="368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Unfolding of event rate works well</a:t>
            </a:r>
          </a:p>
        </p:txBody>
      </p:sp>
    </p:spTree>
    <p:extLst>
      <p:ext uri="{BB962C8B-B14F-4D97-AF65-F5344CB8AC3E}">
        <p14:creationId xmlns:p14="http://schemas.microsoft.com/office/powerpoint/2010/main" val="2551165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98A9-A763-9508-2850-2BBA1F484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flux – leading muons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4728D2-9272-5741-5F4A-6AD337D9B0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083175E-72C2-0DFD-DCE0-0A1ECC0C07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8958A-A174-CAD0-8CA2-4DCBCA881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ECD7-F629-F1ED-60FB-061F9BC8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A43FC-91F9-7CA3-EB4E-F20B75EBEAD8}"/>
              </a:ext>
            </a:extLst>
          </p:cNvPr>
          <p:cNvSpPr txBox="1"/>
          <p:nvPr/>
        </p:nvSpPr>
        <p:spPr>
          <a:xfrm>
            <a:off x="3429000" y="6308209"/>
            <a:ext cx="362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Successful unfolding of muon flux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3B9778-A2A7-438B-7A92-D6D235AE542C}"/>
              </a:ext>
            </a:extLst>
          </p:cNvPr>
          <p:cNvCxnSpPr>
            <a:cxnSpLocks/>
          </p:cNvCxnSpPr>
          <p:nvPr/>
        </p:nvCxnSpPr>
        <p:spPr>
          <a:xfrm flipV="1">
            <a:off x="2494280" y="3180815"/>
            <a:ext cx="4555904" cy="1711025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03B240-F75F-C6D4-2694-CE2A8A0CD49A}"/>
              </a:ext>
            </a:extLst>
          </p:cNvPr>
          <p:cNvCxnSpPr>
            <a:cxnSpLocks/>
          </p:cNvCxnSpPr>
          <p:nvPr/>
        </p:nvCxnSpPr>
        <p:spPr>
          <a:xfrm flipV="1">
            <a:off x="6019800" y="4531360"/>
            <a:ext cx="4607560" cy="408621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D21AC2-4DAF-256E-F765-69EC90041579}"/>
              </a:ext>
            </a:extLst>
          </p:cNvPr>
          <p:cNvSpPr txBox="1"/>
          <p:nvPr/>
        </p:nvSpPr>
        <p:spPr>
          <a:xfrm rot="21260593">
            <a:off x="7302139" y="4509471"/>
            <a:ext cx="1042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little statistics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4AAA35-EBD9-E24D-24EB-9EFFA9C8CAA0}"/>
              </a:ext>
            </a:extLst>
          </p:cNvPr>
          <p:cNvSpPr txBox="1"/>
          <p:nvPr/>
        </p:nvSpPr>
        <p:spPr>
          <a:xfrm rot="20363951">
            <a:off x="4904994" y="3523951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oversampling</a:t>
            </a:r>
          </a:p>
        </p:txBody>
      </p:sp>
    </p:spTree>
    <p:extLst>
      <p:ext uri="{BB962C8B-B14F-4D97-AF65-F5344CB8AC3E}">
        <p14:creationId xmlns:p14="http://schemas.microsoft.com/office/powerpoint/2010/main" val="1251893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2FC1-3B87-D084-3EEB-CF3B2551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2E99-4D72-6EAB-EC6B-B1EC4FD15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0824"/>
            <a:ext cx="5181600" cy="471741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E</a:t>
            </a:r>
            <a:r>
              <a:rPr lang="en-GB" dirty="0"/>
              <a:t>h</a:t>
            </a:r>
            <a:r>
              <a:rPr lang="en-DE" dirty="0"/>
              <a:t>ist test simulation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Tag prompt / conv particles 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Compare with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Selection 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3 (muon filter + 200 TeV cut + labels)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4 (add reconstructions)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Level 5 (quality cuts)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Data-MC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Performed on pseudo dataset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Performed on pseudo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77D25-052F-3AAF-24D6-F1DA3232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08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>
                <a:solidFill>
                  <a:srgbClr val="74B842"/>
                </a:solidFill>
              </a:rPr>
              <a:t>ToDos</a:t>
            </a:r>
            <a:endParaRPr lang="en-GB" dirty="0">
              <a:solidFill>
                <a:srgbClr val="74B842"/>
              </a:solidFill>
            </a:endParaRPr>
          </a:p>
          <a:p>
            <a:pPr>
              <a:buFont typeface="Wingdings" pitchFamily="2" charset="2"/>
              <a:buChar char="q"/>
            </a:pPr>
            <a:r>
              <a:rPr lang="en-GB" dirty="0"/>
              <a:t> Systematics (too little statistics)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Large-scale simulation (</a:t>
            </a:r>
            <a:r>
              <a:rPr lang="en-GB" dirty="0" err="1"/>
              <a:t>IceProd</a:t>
            </a:r>
            <a:r>
              <a:rPr lang="en-GB" dirty="0"/>
              <a:t>)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Latest ice model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Latest software release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 Storage request</a:t>
            </a:r>
          </a:p>
          <a:p>
            <a:pPr marL="0" indent="0">
              <a:buNone/>
            </a:pPr>
            <a:endParaRPr lang="en-GB" dirty="0"/>
          </a:p>
          <a:p>
            <a:r>
              <a:rPr lang="en-DE" dirty="0"/>
              <a:t>Prompt muons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  <a:p>
            <a:endParaRPr lang="en-DE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6C63-7475-DBC7-00D7-6D2D1E8F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D624-D590-9486-B39D-F5FD5C60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D9F40-EC57-9226-E350-31CFBB52D267}"/>
              </a:ext>
            </a:extLst>
          </p:cNvPr>
          <p:cNvSpPr txBox="1"/>
          <p:nvPr/>
        </p:nvSpPr>
        <p:spPr>
          <a:xfrm>
            <a:off x="1290320" y="166385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9D32A-024C-B4A6-B546-5F1865081740}"/>
              </a:ext>
            </a:extLst>
          </p:cNvPr>
          <p:cNvSpPr txBox="1"/>
          <p:nvPr/>
        </p:nvSpPr>
        <p:spPr>
          <a:xfrm>
            <a:off x="855586" y="134104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15736-05F7-1E82-B9DD-F194EBA05638}"/>
              </a:ext>
            </a:extLst>
          </p:cNvPr>
          <p:cNvSpPr txBox="1"/>
          <p:nvPr/>
        </p:nvSpPr>
        <p:spPr>
          <a:xfrm>
            <a:off x="1282306" y="197778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615E71-D340-5068-0224-C83833475120}"/>
              </a:ext>
            </a:extLst>
          </p:cNvPr>
          <p:cNvSpPr txBox="1"/>
          <p:nvPr/>
        </p:nvSpPr>
        <p:spPr>
          <a:xfrm>
            <a:off x="855586" y="236831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BEC2F-BBCC-6C85-8B50-6602E453931F}"/>
              </a:ext>
            </a:extLst>
          </p:cNvPr>
          <p:cNvSpPr txBox="1"/>
          <p:nvPr/>
        </p:nvSpPr>
        <p:spPr>
          <a:xfrm>
            <a:off x="1282306" y="308649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682989-11DA-F209-FA0C-F33411C32911}"/>
              </a:ext>
            </a:extLst>
          </p:cNvPr>
          <p:cNvSpPr txBox="1"/>
          <p:nvPr/>
        </p:nvSpPr>
        <p:spPr>
          <a:xfrm>
            <a:off x="1282306" y="3395580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E05FC-4176-7E00-00E9-09EA26E0CA03}"/>
              </a:ext>
            </a:extLst>
          </p:cNvPr>
          <p:cNvSpPr txBox="1"/>
          <p:nvPr/>
        </p:nvSpPr>
        <p:spPr>
          <a:xfrm>
            <a:off x="1290320" y="480980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76B4B-61B6-8723-9472-8F054EFC8499}"/>
              </a:ext>
            </a:extLst>
          </p:cNvPr>
          <p:cNvSpPr txBox="1"/>
          <p:nvPr/>
        </p:nvSpPr>
        <p:spPr>
          <a:xfrm>
            <a:off x="1290320" y="551449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0A34FD1-A35C-4ED4-C132-39B67177EBAD}"/>
              </a:ext>
            </a:extLst>
          </p:cNvPr>
          <p:cNvSpPr/>
          <p:nvPr/>
        </p:nvSpPr>
        <p:spPr>
          <a:xfrm>
            <a:off x="6292485" y="4902199"/>
            <a:ext cx="2719435" cy="6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Request for WG reviewer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FA4D34-677A-529D-8CC9-A7553833661A}"/>
              </a:ext>
            </a:extLst>
          </p:cNvPr>
          <p:cNvSpPr txBox="1"/>
          <p:nvPr/>
        </p:nvSpPr>
        <p:spPr>
          <a:xfrm>
            <a:off x="4392683" y="6358493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Thank you for your attention! ☺️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EE2B24-F8BE-E17E-6E5C-4501F8F9E288}"/>
              </a:ext>
            </a:extLst>
          </p:cNvPr>
          <p:cNvSpPr txBox="1"/>
          <p:nvPr/>
        </p:nvSpPr>
        <p:spPr>
          <a:xfrm>
            <a:off x="6634480" y="249054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7A486-94F3-1D8B-B017-69B03271FCE6}"/>
              </a:ext>
            </a:extLst>
          </p:cNvPr>
          <p:cNvSpPr txBox="1"/>
          <p:nvPr/>
        </p:nvSpPr>
        <p:spPr>
          <a:xfrm>
            <a:off x="6624320" y="279058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1FEF3-566D-A2F1-BBE3-BDE7541EF6B8}"/>
              </a:ext>
            </a:extLst>
          </p:cNvPr>
          <p:cNvSpPr txBox="1"/>
          <p:nvPr/>
        </p:nvSpPr>
        <p:spPr>
          <a:xfrm>
            <a:off x="838200" y="40962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954979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68C9D-E60F-AFDA-089D-A9C1A8A06A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689CA3-0A5C-FBC8-E335-D1A891868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48A1-A725-75F0-1A2A-AA78FD117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3E2B4-CF4B-22D7-CB57-E098BD1D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18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02C6-F08C-D5BE-490A-9FE4EE34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event rate – muon bundles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3D2F3-D37E-473C-D441-0AD5B3F2B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CF900-51EB-2103-E1BC-5CA40F203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86BCD-8D1A-C540-7CA5-7775A079090F}"/>
              </a:ext>
            </a:extLst>
          </p:cNvPr>
          <p:cNvSpPr txBox="1"/>
          <p:nvPr/>
        </p:nvSpPr>
        <p:spPr>
          <a:xfrm>
            <a:off x="2880759" y="598701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Proxy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2FB96F-187A-6A66-2815-A1804C81AC7F}"/>
              </a:ext>
            </a:extLst>
          </p:cNvPr>
          <p:cNvSpPr txBox="1"/>
          <p:nvPr/>
        </p:nvSpPr>
        <p:spPr>
          <a:xfrm rot="16200000">
            <a:off x="104110" y="3626682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Target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11E9234-9DB3-D114-32A3-5FB9EFCB1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89B01F-204C-A950-A04E-C7CD29CF25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33425-F6AC-7553-2AE9-0D96B9CDC00D}"/>
              </a:ext>
            </a:extLst>
          </p:cNvPr>
          <p:cNvSpPr txBox="1"/>
          <p:nvPr/>
        </p:nvSpPr>
        <p:spPr>
          <a:xfrm>
            <a:off x="7406640" y="3865640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rgbClr val="74B842"/>
                </a:solidFill>
              </a:rPr>
              <a:t>little statistics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C8ACFA-0EF0-333E-6CE5-0DBFE4ECD0DD}"/>
              </a:ext>
            </a:extLst>
          </p:cNvPr>
          <p:cNvCxnSpPr>
            <a:cxnSpLocks/>
          </p:cNvCxnSpPr>
          <p:nvPr/>
        </p:nvCxnSpPr>
        <p:spPr>
          <a:xfrm flipH="1" flipV="1">
            <a:off x="7508240" y="2743200"/>
            <a:ext cx="284480" cy="110216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17BDBB-34EC-954A-E6D0-6CBBED5076E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8585168" y="4019529"/>
            <a:ext cx="1605312" cy="174168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8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D04C-E252-FF01-7459-170FDCD8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of flux – muon bundles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4BA7FE-77FA-7855-EA02-88A5C4DBA5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6789"/>
            <a:ext cx="5181600" cy="388900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F77FA9F-495E-1123-D457-0C4582CD55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6789"/>
            <a:ext cx="5181600" cy="388900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F53E-4F9C-0F12-5A66-4E94B8CA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32F15-B7D9-85F0-C391-7A779CCD0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53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Motivation: 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Precise pion/kaon ratio measurement needed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627" y="2145990"/>
            <a:ext cx="3872494" cy="27304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900500" y="435581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42627" y="5484246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21112" y="2901352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10220960" y="4009521"/>
            <a:ext cx="132080" cy="141447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5CF3-A2A3-AFDE-B86F-F922140F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origin of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39B65-FA67-DC73-EF01-7A7D1CCA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25983-CD04-A80D-7287-93B7DAC2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31F4FE-BEE2-214B-3923-74F53C09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4240" y="1108075"/>
            <a:ext cx="11055633" cy="50688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40B65C-2873-74CA-FA73-8D001A43A8EE}"/>
              </a:ext>
            </a:extLst>
          </p:cNvPr>
          <p:cNvSpPr txBox="1"/>
          <p:nvPr/>
        </p:nvSpPr>
        <p:spPr>
          <a:xfrm>
            <a:off x="8747253" y="984647"/>
            <a:ext cx="18261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accent3"/>
                </a:solidFill>
              </a:rPr>
              <a:t>10.1103/PhysRevD.100.103018</a:t>
            </a:r>
            <a:endParaRPr lang="en-DE" sz="10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815613-1395-73AF-4791-E69FDED565AC}"/>
              </a:ext>
            </a:extLst>
          </p:cNvPr>
          <p:cNvSpPr txBox="1"/>
          <p:nvPr/>
        </p:nvSpPr>
        <p:spPr>
          <a:xfrm>
            <a:off x="10613972" y="1762415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F17BB3-2B47-169E-9228-684DFFEDE1FF}"/>
              </a:ext>
            </a:extLst>
          </p:cNvPr>
          <p:cNvCxnSpPr>
            <a:cxnSpLocks/>
          </p:cNvCxnSpPr>
          <p:nvPr/>
        </p:nvCxnSpPr>
        <p:spPr>
          <a:xfrm flipH="1">
            <a:off x="10313581" y="2131747"/>
            <a:ext cx="530684" cy="132422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DB43EA-ECD0-C89D-CB7F-5177F77134D5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95623D-8DF1-C1AD-2E19-3384DF7A148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8605828" y="2660711"/>
            <a:ext cx="201416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E00C4E-B8DA-7D61-F966-2A0EC236586A}"/>
              </a:ext>
            </a:extLst>
          </p:cNvPr>
          <p:cNvSpPr txBox="1"/>
          <p:nvPr/>
        </p:nvSpPr>
        <p:spPr>
          <a:xfrm>
            <a:off x="3402807" y="2291379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3F0738-520F-3813-5675-B639914F600C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210493" y="2660711"/>
            <a:ext cx="215511" cy="273875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333CCA-AC6F-80A9-5748-A287645AB6EC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159437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9617-FBCF-97B7-8778-6783192E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6EE5-A3F3-C3F0-DF65-F63D8B261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Unfolding of an atmospheric muon spectrum</a:t>
            </a:r>
          </a:p>
          <a:p>
            <a:pPr lvl="1">
              <a:buFont typeface="Wingdings" pitchFamily="2" charset="77"/>
              <a:buChar char="§"/>
            </a:pPr>
            <a:r>
              <a:rPr lang="en-GB" dirty="0"/>
              <a:t>No prior / model independent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Measuring the normalization of the prompt component </a:t>
            </a:r>
            <a:br>
              <a:rPr lang="en-GB" dirty="0"/>
            </a:br>
            <a:r>
              <a:rPr lang="en-GB" dirty="0"/>
              <a:t>of the atmospheric muon flux</a:t>
            </a:r>
            <a:endParaRPr lang="en-DE" dirty="0"/>
          </a:p>
          <a:p>
            <a:pPr lvl="1">
              <a:buFont typeface="Wingdings" pitchFamily="2" charset="77"/>
              <a:buChar char="§"/>
            </a:pPr>
            <a:r>
              <a:rPr lang="en-DE" dirty="0"/>
              <a:t>Forward fit for a specific model</a:t>
            </a:r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lvl="1">
              <a:buFont typeface="Wingdings" pitchFamily="2" charset="77"/>
              <a:buChar char="§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Future goals</a:t>
            </a:r>
          </a:p>
          <a:p>
            <a:pPr marL="457200" indent="-457200">
              <a:buAutoNum type="arabicPeriod"/>
            </a:pPr>
            <a:r>
              <a:rPr lang="en-DE" dirty="0"/>
              <a:t>Measure normalization of atmospheric prompt </a:t>
            </a:r>
            <a:r>
              <a:rPr lang="en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neutrino</a:t>
            </a:r>
            <a:r>
              <a:rPr lang="en-DE" dirty="0"/>
              <a:t> flux</a:t>
            </a:r>
          </a:p>
          <a:p>
            <a:pPr marL="457200" indent="-457200">
              <a:buAutoNum type="arabicPeriod"/>
            </a:pPr>
            <a:r>
              <a:rPr lang="en-DE" dirty="0"/>
              <a:t>Combined muon + neutrino fit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28666-54F7-E262-AB16-57F2DBD9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08AE-7A98-3F62-76D7-FFAA1977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15F9E69-D7A1-DEA8-5516-E70F46E20B43}"/>
              </a:ext>
            </a:extLst>
          </p:cNvPr>
          <p:cNvSpPr/>
          <p:nvPr/>
        </p:nvSpPr>
        <p:spPr>
          <a:xfrm>
            <a:off x="9087402" y="2085272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6B4A82-8C54-6205-7246-32D88519C36D}"/>
              </a:ext>
            </a:extLst>
          </p:cNvPr>
          <p:cNvSpPr/>
          <p:nvPr/>
        </p:nvSpPr>
        <p:spPr>
          <a:xfrm>
            <a:off x="9087402" y="28717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847F5B7-8697-9189-EE31-50242DAE2E38}"/>
              </a:ext>
            </a:extLst>
          </p:cNvPr>
          <p:cNvSpPr/>
          <p:nvPr/>
        </p:nvSpPr>
        <p:spPr>
          <a:xfrm>
            <a:off x="10005217" y="372071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E4B2D4-26E7-48E3-8240-9C439ADF62B3}"/>
              </a:ext>
            </a:extLst>
          </p:cNvPr>
          <p:cNvSpPr/>
          <p:nvPr/>
        </p:nvSpPr>
        <p:spPr>
          <a:xfrm>
            <a:off x="8141356" y="3712568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4EECC6-BA74-B714-0DF4-23E809699DB1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779218" y="2558416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8B7443-E414-6AB0-8AB4-920069F00EFA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8833172" y="3344940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4BEF19-030A-41DC-B634-6CA7711FB0B0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779218" y="3344940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0E668BD-55FA-08A5-BB05-4F34A460AF44}"/>
              </a:ext>
            </a:extLst>
          </p:cNvPr>
          <p:cNvSpPr txBox="1"/>
          <p:nvPr/>
        </p:nvSpPr>
        <p:spPr>
          <a:xfrm>
            <a:off x="10355840" y="3364320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55DAE-BECC-0D44-0076-CA7E85840ADC}"/>
              </a:ext>
            </a:extLst>
          </p:cNvPr>
          <p:cNvSpPr txBox="1"/>
          <p:nvPr/>
        </p:nvSpPr>
        <p:spPr>
          <a:xfrm>
            <a:off x="8833172" y="3336795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C353DB-C8F9-0897-512E-91154ED20F2F}"/>
              </a:ext>
            </a:extLst>
          </p:cNvPr>
          <p:cNvSpPr txBox="1"/>
          <p:nvPr/>
        </p:nvSpPr>
        <p:spPr>
          <a:xfrm>
            <a:off x="8411536" y="4334789"/>
            <a:ext cx="273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77"/>
              <a:buChar char="Ø"/>
            </a:pPr>
            <a:r>
              <a:rPr lang="en-DE" dirty="0"/>
              <a:t>requires new simulation</a:t>
            </a:r>
          </a:p>
        </p:txBody>
      </p:sp>
    </p:spTree>
    <p:extLst>
      <p:ext uri="{BB962C8B-B14F-4D97-AF65-F5344CB8AC3E}">
        <p14:creationId xmlns:p14="http://schemas.microsoft.com/office/powerpoint/2010/main" val="373318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8F91326-C709-4A2F-97FC-9139F11E96F6}"/>
              </a:ext>
            </a:extLst>
          </p:cNvPr>
          <p:cNvSpPr/>
          <p:nvPr/>
        </p:nvSpPr>
        <p:spPr>
          <a:xfrm>
            <a:off x="7701280" y="457200"/>
            <a:ext cx="2987040" cy="62642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800" b="1" dirty="0">
                <a:solidFill>
                  <a:schemeClr val="tx2"/>
                </a:solidFill>
              </a:rPr>
              <a:t>Analysis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5C99DF1-0BC8-7FDF-4B4C-25FE1B29F95D}"/>
              </a:ext>
            </a:extLst>
          </p:cNvPr>
          <p:cNvSpPr/>
          <p:nvPr/>
        </p:nvSpPr>
        <p:spPr>
          <a:xfrm>
            <a:off x="8146980" y="1549764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Forward fit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434788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602374"/>
            <a:ext cx="2030818" cy="15294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200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3000" y="4503906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617743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53000" y="5800838"/>
            <a:ext cx="2030818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141436F-DC0A-A646-93A8-65878200C5AB}"/>
              </a:ext>
            </a:extLst>
          </p:cNvPr>
          <p:cNvSpPr/>
          <p:nvPr/>
        </p:nvSpPr>
        <p:spPr>
          <a:xfrm>
            <a:off x="8146980" y="2595411"/>
            <a:ext cx="2030818" cy="833590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Fit prompt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Poisson LLH fit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429962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596488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77420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600 GeV – 50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5428712"/>
            <a:ext cx="2030818" cy="68048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muon flux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209800" y="1890006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4596809" y="1890006"/>
            <a:ext cx="360680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C6F077-37DC-1847-0CE2-57ADC80985D9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988307" y="1890006"/>
            <a:ext cx="1158673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988307" y="1890006"/>
            <a:ext cx="1158673" cy="279811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stCxn id="6" idx="2"/>
            <a:endCxn id="21" idx="0"/>
          </p:cNvCxnSpPr>
          <p:nvPr/>
        </p:nvCxnSpPr>
        <p:spPr>
          <a:xfrm flipH="1">
            <a:off x="1191851" y="2230248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93338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2230248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5968409" y="2230248"/>
            <a:ext cx="4489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5968409" y="4131780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5968409" y="5428712"/>
            <a:ext cx="0" cy="372126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875570A-6EDC-949A-AB36-CD5456A59023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9162389" y="2230248"/>
            <a:ext cx="0" cy="36516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5028365"/>
            <a:ext cx="0" cy="400347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6405-9EF8-B9F4-9110-81CDC9D92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5492E-FFFF-47B5-6740-8E3023DE6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D1E1-16AC-F362-1CB7-B726C165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83734A-12DA-0345-C5F7-E6E47E44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15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63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conventional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06D4E8-8193-861A-0BB6-81E903AC00FA}"/>
              </a:ext>
            </a:extLst>
          </p:cNvPr>
          <p:cNvSpPr txBox="1"/>
          <p:nvPr/>
        </p:nvSpPr>
        <p:spPr>
          <a:xfrm>
            <a:off x="6292485" y="6510962"/>
            <a:ext cx="476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simulation: /data/sim/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IceCube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/2023/generated/CORSIKA_EHISTORY</a:t>
            </a:r>
          </a:p>
          <a:p>
            <a:endParaRPr lang="en-DE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1B5D0D-47EC-E96C-802D-39094D0E33C2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6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9062-3C90-6D8D-E0EC-A339C2A8A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Forward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E3142-1A0D-5021-D765-358C34DB7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79D1F-4567-BBB8-199E-38E16D49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0E94DA-1C80-C003-66D9-66ECD8C9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003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82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Poisson likelihood forward 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429322" y="5742741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at entry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3" y="1400611"/>
            <a:ext cx="5674859" cy="423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3762E-F6E1-9B1A-3108-EFBF19F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95" y="2258243"/>
            <a:ext cx="4234006" cy="393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4A64C-0A71-7757-1D30-BC454D4D4BEF}"/>
              </a:ext>
            </a:extLst>
          </p:cNvPr>
          <p:cNvSpPr txBox="1"/>
          <p:nvPr/>
        </p:nvSpPr>
        <p:spPr>
          <a:xfrm>
            <a:off x="7781702" y="6153214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69BFF-FFBF-AB0E-32BD-4D288BC8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40" y="1186713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F3E18-1D50-4965-46D8-4FECBA9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40" y="1601656"/>
            <a:ext cx="5069273" cy="743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54B938-3AC2-E37F-1270-E31A60D47265}"/>
              </a:ext>
            </a:extLst>
          </p:cNvPr>
          <p:cNvSpPr txBox="1"/>
          <p:nvPr/>
        </p:nvSpPr>
        <p:spPr>
          <a:xfrm>
            <a:off x="3467627" y="6509364"/>
            <a:ext cx="183229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in </a:t>
            </a:r>
            <a:r>
              <a:rPr lang="en-DE" sz="1200" dirty="0">
                <a:hlinkClick r:id="rId6"/>
              </a:rPr>
              <a:t>Grand Rapids</a:t>
            </a:r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31915678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14143</TotalTime>
  <Words>4460</Words>
  <Application>Microsoft Macintosh PowerPoint</Application>
  <PresentationFormat>Widescreen</PresentationFormat>
  <Paragraphs>977</Paragraphs>
  <Slides>100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Measuring the prompt component of the atmospheric muon flux  Pascal Gutjahr and Mirco Hünnefeld</vt:lpstr>
      <vt:lpstr>Motivation: muon Puzzle and model uncertainties</vt:lpstr>
      <vt:lpstr>The origin of atmospheric muons and neutrinos</vt:lpstr>
      <vt:lpstr>Analysis goals</vt:lpstr>
      <vt:lpstr>Overview</vt:lpstr>
      <vt:lpstr>Simulation</vt:lpstr>
      <vt:lpstr>CORSIKA 7 tagging and MCEq comparison</vt:lpstr>
      <vt:lpstr>Forward Fit</vt:lpstr>
      <vt:lpstr>Poisson likelihood forward fit</vt:lpstr>
      <vt:lpstr>Discovery potential and sensitivity</vt:lpstr>
      <vt:lpstr>Unfolding</vt:lpstr>
      <vt:lpstr>Unfolding in a nutshell </vt:lpstr>
      <vt:lpstr>Unfolding of event rate – leading muons</vt:lpstr>
      <vt:lpstr>Unfolding of flux – leading muons</vt:lpstr>
      <vt:lpstr>Conclusion &amp; outlook</vt:lpstr>
      <vt:lpstr>Backup</vt:lpstr>
      <vt:lpstr>Possible Solutions</vt:lpstr>
      <vt:lpstr>Unfolding of event rate – muon bundles</vt:lpstr>
      <vt:lpstr>Unfolding of flux – muon bundles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288</cp:revision>
  <cp:lastPrinted>2024-03-17T23:23:36Z</cp:lastPrinted>
  <dcterms:created xsi:type="dcterms:W3CDTF">2023-09-19T10:10:31Z</dcterms:created>
  <dcterms:modified xsi:type="dcterms:W3CDTF">2024-03-18T00:41:37Z</dcterms:modified>
</cp:coreProperties>
</file>